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7" r:id="rId4"/>
    <p:sldId id="266" r:id="rId5"/>
    <p:sldId id="276" r:id="rId6"/>
    <p:sldId id="259" r:id="rId7"/>
    <p:sldId id="267" r:id="rId8"/>
    <p:sldId id="273" r:id="rId9"/>
    <p:sldId id="274" r:id="rId10"/>
    <p:sldId id="269" r:id="rId11"/>
    <p:sldId id="268" r:id="rId12"/>
    <p:sldId id="270" r:id="rId13"/>
    <p:sldId id="271" r:id="rId14"/>
    <p:sldId id="272" r:id="rId15"/>
    <p:sldId id="275" r:id="rId16"/>
    <p:sldId id="258" r:id="rId17"/>
    <p:sldId id="260" r:id="rId18"/>
    <p:sldId id="261" r:id="rId19"/>
    <p:sldId id="262" r:id="rId20"/>
    <p:sldId id="263" r:id="rId21"/>
    <p:sldId id="264" r:id="rId22"/>
    <p:sldId id="26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/>
    <p:restoredTop sz="96327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BE724-3C5C-6AAC-17D1-ECAF32A26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N" sz="4000" dirty="0">
                <a:latin typeface="+mn-lt"/>
              </a:rPr>
              <a:t>Fourier transform with its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0B9A4-CE30-39CD-5177-12B5B18F9E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pRESENTOR: XINCHEN HUA</a:t>
            </a: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INSTRUCTOR: WEIHAO ZHENG</a:t>
            </a:r>
          </a:p>
        </p:txBody>
      </p:sp>
    </p:spTree>
    <p:extLst>
      <p:ext uri="{BB962C8B-B14F-4D97-AF65-F5344CB8AC3E}">
        <p14:creationId xmlns:p14="http://schemas.microsoft.com/office/powerpoint/2010/main" val="439541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17">
            <a:extLst>
              <a:ext uri="{FF2B5EF4-FFF2-40B4-BE49-F238E27FC236}">
                <a16:creationId xmlns:a16="http://schemas.microsoft.com/office/drawing/2014/main" id="{CC9ECE17-8EF8-40C4-BE65-1B39AB98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19">
            <a:extLst>
              <a:ext uri="{FF2B5EF4-FFF2-40B4-BE49-F238E27FC236}">
                <a16:creationId xmlns:a16="http://schemas.microsoft.com/office/drawing/2014/main" id="{8334BFA7-09F0-4CF2-8B4D-308A992EA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3B143-C2D7-73D8-5FAC-BBCD9D6A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Some theorem</a:t>
            </a:r>
          </a:p>
        </p:txBody>
      </p:sp>
      <p:grpSp>
        <p:nvGrpSpPr>
          <p:cNvPr id="50" name="Group 21">
            <a:extLst>
              <a:ext uri="{FF2B5EF4-FFF2-40B4-BE49-F238E27FC236}">
                <a16:creationId xmlns:a16="http://schemas.microsoft.com/office/drawing/2014/main" id="{1E2E0E17-C957-482D-9089-2B5E6B798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64906" y="323838"/>
            <a:ext cx="8661501" cy="3652791"/>
            <a:chOff x="1764906" y="323838"/>
            <a:chExt cx="8661501" cy="3652791"/>
          </a:xfrm>
        </p:grpSpPr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56E31FFA-F89C-45CB-BC94-245430C46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64906" y="323838"/>
              <a:ext cx="8661501" cy="365279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3365B283-9232-4423-8424-7ACD094DC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8417" y="647445"/>
              <a:ext cx="8032660" cy="3002215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25">
            <a:extLst>
              <a:ext uri="{FF2B5EF4-FFF2-40B4-BE49-F238E27FC236}">
                <a16:creationId xmlns:a16="http://schemas.microsoft.com/office/drawing/2014/main" id="{802B690E-CC9C-4B19-86A3-5FFAE6B34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38235" y="798973"/>
            <a:ext cx="7708813" cy="26629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5701D757-D55F-5337-3338-3659C171A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0851" y="1237310"/>
            <a:ext cx="7363579" cy="1822484"/>
          </a:xfrm>
          <a:prstGeom prst="rect">
            <a:avLst/>
          </a:prstGeom>
        </p:spPr>
      </p:pic>
      <p:cxnSp>
        <p:nvCxnSpPr>
          <p:cNvPr id="54" name="Straight Connector 27">
            <a:extLst>
              <a:ext uri="{FF2B5EF4-FFF2-40B4-BE49-F238E27FC236}">
                <a16:creationId xmlns:a16="http://schemas.microsoft.com/office/drawing/2014/main" id="{6244635D-BDF9-4927-B9C1-C463C055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5" name="Picture 29">
            <a:extLst>
              <a:ext uri="{FF2B5EF4-FFF2-40B4-BE49-F238E27FC236}">
                <a16:creationId xmlns:a16="http://schemas.microsoft.com/office/drawing/2014/main" id="{FD506184-6CF4-4CAB-98E6-2D5BF60F5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6" name="Straight Connector 31">
            <a:extLst>
              <a:ext uri="{FF2B5EF4-FFF2-40B4-BE49-F238E27FC236}">
                <a16:creationId xmlns:a16="http://schemas.microsoft.com/office/drawing/2014/main" id="{09F2B1CD-B32D-4AA5-AD1C-F64A8C4E9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581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905CFAD9-EABE-4F83-B098-604752164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99610E4-6194-4817-B152-498995E77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85E9F4-7DB6-4B77-B1FF-80BFCE812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B639A2B-C30C-4F6F-B847-6960F3CF8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C92F0448-E3EB-43E2-A7BE-0767BBFAC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450B77-9635-4D12-A13F-BD687A0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6544D-5350-0589-1F1F-44AC29977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76" y="1468464"/>
            <a:ext cx="2858835" cy="1873219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br>
              <a:rPr lang="en-US" sz="2500" dirty="0"/>
            </a:br>
            <a:br>
              <a:rPr lang="en-US" sz="2500" dirty="0"/>
            </a:br>
            <a:br>
              <a:rPr lang="en-US" sz="2500" dirty="0"/>
            </a:b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Easy approach:</a:t>
            </a:r>
            <a:br>
              <a:rPr lang="en-US" sz="2500" dirty="0"/>
            </a:br>
            <a:r>
              <a:rPr lang="en-US" sz="2500" dirty="0"/>
              <a:t>Special</a:t>
            </a:r>
            <a:r>
              <a:rPr lang="en-US" altLang="zh-CN" sz="2500" dirty="0"/>
              <a:t> </a:t>
            </a:r>
            <a:br>
              <a:rPr lang="en-US" altLang="zh-CN" sz="2500" dirty="0"/>
            </a:br>
            <a:r>
              <a:rPr lang="en-US" altLang="zh-CN" sz="2500" dirty="0"/>
              <a:t>consideration and def</a:t>
            </a:r>
            <a:endParaRPr lang="en-US" sz="25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AAEC439-0F1D-4A17-BFD6-D1B5C0D0B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418" y="477854"/>
            <a:ext cx="3690924" cy="1899398"/>
            <a:chOff x="7807230" y="2012810"/>
            <a:chExt cx="3251252" cy="345986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E6FCC67-2214-4BE2-9F21-F49F4C236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6CE4255-9F6B-41BF-9501-B899244CB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rgbClr val="FFFFFE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0F81701F-622A-6C08-22AE-F14E43959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59" y="830256"/>
            <a:ext cx="3360091" cy="1192831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113F62F-D278-402A-8D44-9436FBDDE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0960" y="3526496"/>
            <a:ext cx="28444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D14D26D-FA2C-4871-965F-AF84BF27D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132" y="5447610"/>
            <a:ext cx="163726" cy="164592"/>
          </a:xfrm>
          <a:prstGeom prst="rect">
            <a:avLst/>
          </a:prstGeom>
          <a:solidFill>
            <a:srgbClr val="FF26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87C1468-C83E-4DF0-AFC4-12F245CDE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509" y="2542318"/>
            <a:ext cx="3690924" cy="3074978"/>
            <a:chOff x="7807230" y="2012810"/>
            <a:chExt cx="3251252" cy="345986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BE08E73-922F-4869-89A7-AC072C1D1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26C6EE4-1C42-4228-BF45-D59469A7B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rgbClr val="FFFFFE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8A828AA9-5EBA-0020-AB3C-513A38EB9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59" y="3258784"/>
            <a:ext cx="3357848" cy="163695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3D4A2946-485C-49BF-94BB-D9D9FBC48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01429" y="472933"/>
            <a:ext cx="3690924" cy="3074978"/>
            <a:chOff x="7807230" y="2012810"/>
            <a:chExt cx="3251252" cy="345986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B6FEC13-B4A8-4F3B-A04B-D374B62F9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97E0C27-BECF-43D8-97F1-F118ED901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rgbClr val="FFFFFE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group of mathematical equations&#10;&#10;Description automatically generated">
            <a:extLst>
              <a:ext uri="{FF2B5EF4-FFF2-40B4-BE49-F238E27FC236}">
                <a16:creationId xmlns:a16="http://schemas.microsoft.com/office/drawing/2014/main" id="{D40750E2-FCF1-3942-E03F-3AA54CC04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779" y="1294332"/>
            <a:ext cx="3357848" cy="1427084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D0B9AD04-3903-4A8C-8ADF-1C5565AD9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96017" y="3709644"/>
            <a:ext cx="3690924" cy="1899398"/>
            <a:chOff x="7807230" y="2012810"/>
            <a:chExt cx="3251252" cy="345986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E2944F0-51D4-4652-A3C2-49992A6B3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3F763EE-62BD-49BF-B944-5AC2E130E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rgbClr val="FFFFFE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417AEEF1-1D92-BE16-8046-45345DB2A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655458" y="4347654"/>
            <a:ext cx="3360091" cy="62161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7D4C8B4-0BAB-48B7-9D89-C26EAAAEF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47D456C-D333-4F88-931F-EC1EB7648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E74928-334C-EF8C-D518-3B6494AD5D9E}"/>
              </a:ext>
            </a:extLst>
          </p:cNvPr>
          <p:cNvSpPr txBox="1"/>
          <p:nvPr/>
        </p:nvSpPr>
        <p:spPr>
          <a:xfrm>
            <a:off x="1393456" y="2706909"/>
            <a:ext cx="214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Def for Good Kernel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344690-2C61-B5B9-6870-CD8BD66541DC}"/>
              </a:ext>
            </a:extLst>
          </p:cNvPr>
          <p:cNvSpPr txBox="1"/>
          <p:nvPr/>
        </p:nvSpPr>
        <p:spPr>
          <a:xfrm>
            <a:off x="5685503" y="824234"/>
            <a:ext cx="148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Fourier series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4569A7-4CA1-53E6-0749-25BC54266391}"/>
              </a:ext>
            </a:extLst>
          </p:cNvPr>
          <p:cNvSpPr txBox="1"/>
          <p:nvPr/>
        </p:nvSpPr>
        <p:spPr>
          <a:xfrm>
            <a:off x="5783991" y="3887495"/>
            <a:ext cx="1346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Convolution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3506C1-BFE3-090D-AFD7-ADEEFE068C9A}"/>
              </a:ext>
            </a:extLst>
          </p:cNvPr>
          <p:cNvSpPr txBox="1"/>
          <p:nvPr/>
        </p:nvSpPr>
        <p:spPr>
          <a:xfrm>
            <a:off x="1574151" y="504743"/>
            <a:ext cx="1687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Dirichlet Kernel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B45F1-BEFB-B9EA-EF1B-2CCA972E7D8E}"/>
              </a:ext>
            </a:extLst>
          </p:cNvPr>
          <p:cNvSpPr txBox="1"/>
          <p:nvPr/>
        </p:nvSpPr>
        <p:spPr>
          <a:xfrm>
            <a:off x="4719515" y="5102752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“Major way to do approximation”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80587-CC7C-DA13-E0D3-C18703B40870}"/>
              </a:ext>
            </a:extLst>
          </p:cNvPr>
          <p:cNvSpPr txBox="1"/>
          <p:nvPr/>
        </p:nvSpPr>
        <p:spPr>
          <a:xfrm>
            <a:off x="808858" y="4969270"/>
            <a:ext cx="343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/>
              <a:t>Note: No restriction on continuity! Integribility is enough!</a:t>
            </a:r>
          </a:p>
        </p:txBody>
      </p:sp>
    </p:spTree>
    <p:extLst>
      <p:ext uri="{BB962C8B-B14F-4D97-AF65-F5344CB8AC3E}">
        <p14:creationId xmlns:p14="http://schemas.microsoft.com/office/powerpoint/2010/main" val="2597620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3928-D159-D183-A8C0-4A109C12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Logic: If DN(x) is good kernel and f is continue, then we are done.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E5BD4-A304-74B2-13F8-0786DABFD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H</a:t>
            </a:r>
            <a:r>
              <a:rPr lang="en-US" dirty="0"/>
              <a:t>o</a:t>
            </a:r>
            <a:r>
              <a:rPr lang="en-CN" dirty="0"/>
              <a:t>wever, D</a:t>
            </a:r>
            <a:r>
              <a:rPr lang="en-US" dirty="0" err="1"/>
              <a:t>irichlet</a:t>
            </a:r>
            <a:r>
              <a:rPr lang="en-US" dirty="0"/>
              <a:t> Kernel is not a good kernel!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need to pose more constraints on f(x)!</a:t>
            </a:r>
          </a:p>
          <a:p>
            <a:endParaRPr lang="en-CN" dirty="0"/>
          </a:p>
        </p:txBody>
      </p:sp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AFA56BD-751A-FF69-4BE8-7C49220F0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30" y="2613841"/>
            <a:ext cx="7772400" cy="185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96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2BB08-BEC5-AD69-B75A-574AF96A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795681"/>
          </a:xfrm>
        </p:spPr>
        <p:txBody>
          <a:bodyPr/>
          <a:lstStyle/>
          <a:p>
            <a:r>
              <a:rPr lang="en-CN" dirty="0"/>
              <a:t>Different constrain on f(X)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FCDFB-7284-6870-01CA-74832CE88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Case 1: twice differential continues</a:t>
            </a:r>
          </a:p>
          <a:p>
            <a:endParaRPr lang="en-CN" dirty="0"/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BB661446-96D7-817D-1B06-4B7E78CE2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70" y="2443535"/>
            <a:ext cx="7772400" cy="31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74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3A13-101B-0DB5-AA27-5B23230D0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Different constrain on f(X)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E4642-DC70-AA51-4752-B78006D3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Case II: Holder condition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r>
              <a:rPr lang="en-CN" dirty="0"/>
              <a:t>The main idea of these two contraint, </a:t>
            </a:r>
            <a:r>
              <a:rPr lang="en-US" altLang="zh-CN" dirty="0"/>
              <a:t>is</a:t>
            </a:r>
            <a:r>
              <a:rPr lang="en-CN" dirty="0"/>
              <a:t> to make the function “smooth”. (</a:t>
            </a:r>
            <a:r>
              <a:rPr lang="en-US" altLang="zh-CN" dirty="0"/>
              <a:t>i.e.</a:t>
            </a:r>
            <a:r>
              <a:rPr lang="en-CN" dirty="0"/>
              <a:t>, to make </a:t>
            </a:r>
            <a:r>
              <a:rPr lang="en-US" altLang="zh-CN" dirty="0"/>
              <a:t>the </a:t>
            </a:r>
            <a:r>
              <a:rPr lang="en-CN" dirty="0"/>
              <a:t>function decay rapidly so that the Fourier coefficient can catch up with it)</a:t>
            </a:r>
          </a:p>
        </p:txBody>
      </p:sp>
      <p:pic>
        <p:nvPicPr>
          <p:cNvPr id="5" name="Picture 4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D2949B6A-8FDF-FDA0-4C55-ACB028C46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2850424"/>
            <a:ext cx="7772400" cy="98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10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A26E15-1D85-CA17-F586-5B7FC78E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lang="en-CN" dirty="0"/>
              <a:t>Extansion to the whole real line</a:t>
            </a: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21FA3-3412-C0E3-4B63-980276476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550357" cy="3450613"/>
          </a:xfrm>
        </p:spPr>
        <p:txBody>
          <a:bodyPr>
            <a:normAutofit/>
          </a:bodyPr>
          <a:lstStyle/>
          <a:p>
            <a:r>
              <a:rPr lang="en-CN" dirty="0"/>
              <a:t>Q: What if function is not periodic? </a:t>
            </a:r>
          </a:p>
          <a:p>
            <a:r>
              <a:rPr lang="en-CN" dirty="0"/>
              <a:t>Ans: We can still use Fourier series to describe! </a:t>
            </a:r>
          </a:p>
          <a:p>
            <a:endParaRPr lang="en-CN" dirty="0"/>
          </a:p>
          <a:p>
            <a:r>
              <a:rPr lang="en-CN" dirty="0"/>
              <a:t>Note:  </a:t>
            </a:r>
          </a:p>
          <a:p>
            <a:pPr marL="0" indent="0">
              <a:buNone/>
            </a:pPr>
            <a:r>
              <a:rPr lang="en-CN" dirty="0"/>
              <a:t>“Just as we discussed before, we still need our function to be smooth enough”</a:t>
            </a:r>
          </a:p>
          <a:p>
            <a:endParaRPr lang="en-CN" dirty="0"/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03CDD497-9CBB-F9C0-468B-EF2887209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629" y="1940857"/>
            <a:ext cx="4728800" cy="1796944"/>
          </a:xfrm>
          <a:prstGeom prst="rect">
            <a:avLst/>
          </a:prstGeom>
        </p:spPr>
      </p:pic>
      <p:pic>
        <p:nvPicPr>
          <p:cNvPr id="7" name="Picture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D2484F6A-E7E7-2888-8A8A-882D099C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629" y="4018671"/>
            <a:ext cx="4728800" cy="1678722"/>
          </a:xfrm>
          <a:prstGeom prst="rect">
            <a:avLst/>
          </a:prstGeom>
        </p:spPr>
      </p:pic>
      <p:pic>
        <p:nvPicPr>
          <p:cNvPr id="25" name="Picture 17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19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520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4FF42-4463-03D3-0F79-6067614F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 how to analysis ”</a:t>
            </a:r>
            <a:r>
              <a:rPr lang="en-US" dirty="0" err="1"/>
              <a:t>fouriersly</a:t>
            </a:r>
            <a:r>
              <a:rPr lang="en-US" dirty="0"/>
              <a:t>”</a:t>
            </a:r>
            <a:endParaRPr lang="en-CN" dirty="0"/>
          </a:p>
        </p:txBody>
      </p:sp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BB60B00-EA92-86B2-C5CF-1C05D84FD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4392"/>
            <a:ext cx="9604375" cy="2592938"/>
          </a:xfrm>
        </p:spPr>
      </p:pic>
    </p:spTree>
    <p:extLst>
      <p:ext uri="{BB962C8B-B14F-4D97-AF65-F5344CB8AC3E}">
        <p14:creationId xmlns:p14="http://schemas.microsoft.com/office/powerpoint/2010/main" val="4236463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4620-B48F-1F06-77CE-95F7213D7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603275" cy="587136"/>
          </a:xfrm>
        </p:spPr>
        <p:txBody>
          <a:bodyPr/>
          <a:lstStyle/>
          <a:p>
            <a:r>
              <a:rPr lang="en-CN" dirty="0"/>
              <a:t>Key idea and indicator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86073-16EB-7244-7F89-04641E5C2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74984"/>
            <a:ext cx="9603275" cy="3391361"/>
          </a:xfrm>
        </p:spPr>
        <p:txBody>
          <a:bodyPr/>
          <a:lstStyle/>
          <a:p>
            <a:r>
              <a:rPr lang="en-US" dirty="0"/>
              <a:t>Main idea: Proof by Contradiction. 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. If f not equal to 0 its continuity, then it can not have a Fourier coefficients equal to 0</a:t>
            </a:r>
          </a:p>
          <a:p>
            <a:r>
              <a:rPr lang="en-US" dirty="0"/>
              <a:t>N</a:t>
            </a:r>
            <a:r>
              <a:rPr lang="en-CN" dirty="0"/>
              <a:t>otable construction:</a:t>
            </a:r>
          </a:p>
          <a:p>
            <a:pPr lvl="1"/>
            <a:r>
              <a:rPr lang="en-US" dirty="0"/>
              <a:t>A</a:t>
            </a:r>
            <a:r>
              <a:rPr lang="en-CN" dirty="0"/>
              <a:t> trigonomtric family of peak index. (</a:t>
            </a:r>
            <a:r>
              <a:rPr lang="en-US" dirty="0"/>
              <a:t>M</a:t>
            </a:r>
            <a:r>
              <a:rPr lang="en-US" altLang="zh-CN" dirty="0"/>
              <a:t>agnifiers, to zoom in the behavior of function as 0)</a:t>
            </a:r>
          </a:p>
          <a:p>
            <a:pPr lvl="1"/>
            <a:r>
              <a:rPr lang="en-US" dirty="0"/>
              <a:t>Division for certain interval.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30731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F8DC7E2-86AD-4AC2-9EC1-7E8B72572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E2C290-3677-4DE0-AE6D-2B4DB5FBC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35237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52ABCF7-9CAA-79ED-9C6E-609D85FF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3525184" cy="1049235"/>
          </a:xfrm>
        </p:spPr>
        <p:txBody>
          <a:bodyPr>
            <a:normAutofit/>
          </a:bodyPr>
          <a:lstStyle/>
          <a:p>
            <a:r>
              <a:rPr lang="en-US" sz="2200"/>
              <a:t>F</a:t>
            </a:r>
            <a:r>
              <a:rPr lang="en-CN" sz="2200"/>
              <a:t>unction setting and peak construction</a:t>
            </a:r>
            <a:br>
              <a:rPr lang="en-CN" sz="2200"/>
            </a:br>
            <a:endParaRPr lang="en-CN" sz="22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9D032D-E82B-4E2A-B0B8-325C49D6E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9" name="Content Placeholder 8" descr="A graph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DCBBB685-4CED-E9C4-BDD7-75733DE09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102" y="3694177"/>
            <a:ext cx="4294914" cy="964535"/>
          </a:xfr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60AE24-4C38-46BB-88CB-780ACDCEC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6297A6-69FE-430E-A97F-2116D5BDD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5C8F35E-39E0-4068-926A-1F3CAAB21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80DEC52-BEE2-46CC-8C33-6BC9AC9D6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8" y="977099"/>
            <a:ext cx="5123274" cy="4138331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white paper with black text&#10;&#10;Description automatically generated">
            <a:extLst>
              <a:ext uri="{FF2B5EF4-FFF2-40B4-BE49-F238E27FC236}">
                <a16:creationId xmlns:a16="http://schemas.microsoft.com/office/drawing/2014/main" id="{A687D6A4-3C08-0DA9-9B8F-43928A144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566" y="801078"/>
            <a:ext cx="5461780" cy="4466452"/>
          </a:xfrm>
          <a:prstGeom prst="rect">
            <a:avLst/>
          </a:prstGeom>
        </p:spPr>
      </p:pic>
      <p:pic>
        <p:nvPicPr>
          <p:cNvPr id="5" name="Content Placeholder 4" descr="A close-up of a math problem&#10;&#10;Description automatically generated">
            <a:extLst>
              <a:ext uri="{FF2B5EF4-FFF2-40B4-BE49-F238E27FC236}">
                <a16:creationId xmlns:a16="http://schemas.microsoft.com/office/drawing/2014/main" id="{8DD8C6C9-CB80-C072-427A-E39768BE5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80" y="2026141"/>
            <a:ext cx="3535433" cy="14141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178FA5-FA3E-4DBE-8027-71F02853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5459349-FF0B-4F65-B63C-876E8035C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129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E4106-0A79-DC32-E60C-71478C37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endParaRPr lang="en-CN" dirty="0"/>
          </a:p>
        </p:txBody>
      </p:sp>
      <p:pic>
        <p:nvPicPr>
          <p:cNvPr id="5" name="Content Placeholder 4" descr="A diagram of a function&#10;&#10;Description automatically generated">
            <a:extLst>
              <a:ext uri="{FF2B5EF4-FFF2-40B4-BE49-F238E27FC236}">
                <a16:creationId xmlns:a16="http://schemas.microsoft.com/office/drawing/2014/main" id="{4BCCE974-8B9A-13F3-E74E-300FF430F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1980" y="2051294"/>
            <a:ext cx="5642471" cy="3449638"/>
          </a:xfrm>
        </p:spPr>
      </p:pic>
    </p:spTree>
    <p:extLst>
      <p:ext uri="{BB962C8B-B14F-4D97-AF65-F5344CB8AC3E}">
        <p14:creationId xmlns:p14="http://schemas.microsoft.com/office/powerpoint/2010/main" val="1283436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A8F32-3B56-BBE9-99BE-1ACEDA14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TEXTBOOK: FOURIER ANALYSIS, STEIN</a:t>
            </a:r>
            <a:br>
              <a:rPr lang="en-CN" dirty="0"/>
            </a:b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D6456-2EBE-72D2-3BE8-840C6D584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process:</a:t>
            </a:r>
          </a:p>
          <a:p>
            <a:pPr lvl="1"/>
            <a:r>
              <a:rPr lang="en-US" dirty="0"/>
              <a:t>Chapters: 1-6</a:t>
            </a:r>
            <a:endParaRPr lang="en-CN" dirty="0"/>
          </a:p>
          <a:p>
            <a:r>
              <a:rPr lang="en-CN" altLang="zh-CN" dirty="0"/>
              <a:t>Why do we need Fourier analysis?</a:t>
            </a:r>
          </a:p>
          <a:p>
            <a:pPr lvl="1"/>
            <a:r>
              <a:rPr lang="en-US" dirty="0"/>
              <a:t>In Taylor’s theorem, we can expand arbitrarily ”good” functions as the sum of polynomials, </a:t>
            </a:r>
          </a:p>
          <a:p>
            <a:pPr marL="457200" lvl="1" indent="0">
              <a:buNone/>
            </a:pPr>
            <a:r>
              <a:rPr lang="en-US" dirty="0"/>
              <a:t>                        . In Fourier analysis, by the same analogy, we want to expand functions as the sum of sin and cos!              </a:t>
            </a:r>
          </a:p>
        </p:txBody>
      </p:sp>
      <p:pic>
        <p:nvPicPr>
          <p:cNvPr id="5" name="Picture 4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46A38902-ABEC-96E0-4024-F4E420EA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78" y="3725334"/>
            <a:ext cx="1291411" cy="47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84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1AD3B-72CA-A853-5A9C-F96C453B6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000"/>
              <a:t>Analysis process/estimation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C67E4E9F-E5D2-CCF4-C862-B25195A78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2" b="1935"/>
          <a:stretch/>
        </p:blipFill>
        <p:spPr>
          <a:xfrm>
            <a:off x="4292145" y="848463"/>
            <a:ext cx="6844492" cy="44304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755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C08C8-ED48-1924-AC63-621904349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Extended</a:t>
            </a:r>
            <a:r>
              <a:rPr lang="en-CN" dirty="0"/>
              <a:t> to complex field</a:t>
            </a:r>
          </a:p>
        </p:txBody>
      </p:sp>
      <p:pic>
        <p:nvPicPr>
          <p:cNvPr id="5" name="Content Placeholder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8DEBA8A1-6B7B-B8D2-45B9-2C1AE4795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258530"/>
            <a:ext cx="9604375" cy="2964828"/>
          </a:xfrm>
        </p:spPr>
      </p:pic>
    </p:spTree>
    <p:extLst>
      <p:ext uri="{BB962C8B-B14F-4D97-AF65-F5344CB8AC3E}">
        <p14:creationId xmlns:p14="http://schemas.microsoft.com/office/powerpoint/2010/main" val="3644478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BA86E-846B-DA45-88EE-B188A731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dirty="0"/>
              <a:t>Thanks for your listening!!!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F94D2-5109-1526-0317-809EB633E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Many thanks to my instructor </a:t>
            </a:r>
            <a:r>
              <a:rPr lang="en-US" dirty="0" err="1"/>
              <a:t>Weihao</a:t>
            </a:r>
            <a:r>
              <a:rPr lang="en-US" dirty="0"/>
              <a:t> Zheng during this summer.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2864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B2F9-6986-E3BF-A7B5-F5F79FF6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“fourier transform”  vs “taylor expansion”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DB4C6-95D1-C700-8FC3-A004CF5C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1. ”Good” functions have a wide range of general functions that varied based on the functions. However, Fourier analysis only uses sin/cos functions, well-known and lots of good properties (ex. </a:t>
            </a:r>
            <a:r>
              <a:rPr lang="en-US" dirty="0"/>
              <a:t>P</a:t>
            </a:r>
            <a:r>
              <a:rPr lang="en-CN" dirty="0"/>
              <a:t>eriodic, continuous,…)</a:t>
            </a:r>
          </a:p>
          <a:p>
            <a:r>
              <a:rPr lang="en-CN" dirty="0"/>
              <a:t>2. Sin and Cos functions have property of ocillation, making the phenomenoms more intensified than Taylor expansion.</a:t>
            </a:r>
          </a:p>
          <a:p>
            <a:r>
              <a:rPr lang="en-CN" dirty="0"/>
              <a:t>3. By restraint of Taylor expansion, f should be belongs to class of c^♾️. But by Fourier transform, the functions are less depend on the “smoothness” and thus less restricted.</a:t>
            </a:r>
          </a:p>
        </p:txBody>
      </p:sp>
    </p:spTree>
    <p:extLst>
      <p:ext uri="{BB962C8B-B14F-4D97-AF65-F5344CB8AC3E}">
        <p14:creationId xmlns:p14="http://schemas.microsoft.com/office/powerpoint/2010/main" val="2596777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9046F-5838-4C7A-BBE8-A77F40FD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5E6CDB-92ED-43A1-9491-C46E2C8E9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BB966BC-DC49-4138-8DEF-B1CD13033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632237" y="482171"/>
            <a:chExt cx="6104331" cy="514910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D0BD06-EC5B-4F0E-A221-562BC2BA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610433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34200B3-EC47-4A5B-A640-7118BF6AD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5471355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3B9DAF8-7DB4-40CB-85F8-7E02F95C6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042" y="984450"/>
            <a:ext cx="5145580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06AED2C-61BA-485C-9DD4-B23B6280F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7D882CB-0CCE-E5A5-8301-1A57C00A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804520"/>
            <a:ext cx="3866928" cy="1049235"/>
          </a:xfrm>
        </p:spPr>
        <p:txBody>
          <a:bodyPr>
            <a:normAutofit fontScale="90000"/>
          </a:bodyPr>
          <a:lstStyle/>
          <a:p>
            <a:r>
              <a:rPr lang="en-CN" dirty="0"/>
              <a:t>Why we need fourier transform</a:t>
            </a:r>
          </a:p>
        </p:txBody>
      </p:sp>
      <p:pic>
        <p:nvPicPr>
          <p:cNvPr id="5" name="Content Placeholder 4" descr="A diagram of different types of waves&#10;&#10;Description automatically generated with medium confidence">
            <a:extLst>
              <a:ext uri="{FF2B5EF4-FFF2-40B4-BE49-F238E27FC236}">
                <a16:creationId xmlns:a16="http://schemas.microsoft.com/office/drawing/2014/main" id="{0DEA83F0-2904-7EF3-F698-0523A7D5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23" y="1433007"/>
            <a:ext cx="4825148" cy="323284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9D0DEF-223A-5C7E-8D60-810739AF9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9" y="2015732"/>
            <a:ext cx="3520368" cy="3450613"/>
          </a:xfrm>
        </p:spPr>
        <p:txBody>
          <a:bodyPr>
            <a:normAutofit/>
          </a:bodyPr>
          <a:lstStyle/>
          <a:p>
            <a:r>
              <a:rPr lang="en-US" dirty="0"/>
              <a:t>A tool for estimating equations and feedback images</a:t>
            </a:r>
          </a:p>
          <a:p>
            <a:r>
              <a:rPr lang="en-US" dirty="0"/>
              <a:t>A tool that can be used to restore images</a:t>
            </a:r>
          </a:p>
          <a:p>
            <a:r>
              <a:rPr lang="en-US" dirty="0"/>
              <a:t>A simplifying tool for complicated functions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EFCF05C-6070-460B-8E60-12BE3EFD1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FD731F1-726F-453E-9516-3058095DE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01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91FD0-3CDC-4EA2-55AB-85E5055B8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tool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endParaRPr lang="en-CN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D2B2DE4-D877-7BDC-DFAC-A5DBA9873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4"/>
            <a:ext cx="4169336" cy="345061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90E90F9B-E8C1-2FAF-00FE-D7324579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5434"/>
            <a:ext cx="5215506" cy="3168417"/>
          </a:xfrm>
          <a:prstGeom prst="rect">
            <a:avLst/>
          </a:prstGeom>
        </p:spPr>
      </p:pic>
      <p:pic>
        <p:nvPicPr>
          <p:cNvPr id="9" name="Picture 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2698CB8A-75E9-CAC6-2968-0BB3836A1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772" y="3877340"/>
            <a:ext cx="4367088" cy="1899683"/>
          </a:xfrm>
          <a:prstGeom prst="rect">
            <a:avLst/>
          </a:prstGeom>
        </p:spPr>
      </p:pic>
      <p:pic>
        <p:nvPicPr>
          <p:cNvPr id="5" name="Content Placeholder 4" descr="A math equations and formulas&#10;&#10;Description automatically generated">
            <a:extLst>
              <a:ext uri="{FF2B5EF4-FFF2-40B4-BE49-F238E27FC236}">
                <a16:creationId xmlns:a16="http://schemas.microsoft.com/office/drawing/2014/main" id="{AFD3B940-6C7B-8896-667C-F9E0BA714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772" y="2015734"/>
            <a:ext cx="4382225" cy="141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09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A44A18-DAB9-46A6-8454-3A0898CDB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5841ED-BA63-4F25-B31B-A4692716F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2FDDEF-350D-4767-ACB6-CCEA68DD4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4183161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33A2FF3-D10C-2FD8-0ED2-8F406EC7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1" y="2082800"/>
            <a:ext cx="3272094" cy="2085578"/>
          </a:xfrm>
        </p:spPr>
        <p:txBody>
          <a:bodyPr anchor="b">
            <a:normAutofit/>
          </a:bodyPr>
          <a:lstStyle/>
          <a:p>
            <a:r>
              <a:rPr lang="en-CN" dirty="0"/>
              <a:t>D</a:t>
            </a:r>
            <a:r>
              <a:rPr lang="en-US" dirty="0"/>
              <a:t>e</a:t>
            </a:r>
            <a:r>
              <a:rPr lang="en-CN" dirty="0"/>
              <a:t>finition and background</a:t>
            </a:r>
          </a:p>
        </p:txBody>
      </p:sp>
      <p:pic>
        <p:nvPicPr>
          <p:cNvPr id="7" name="Content Placeholder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2786D0C-F371-3955-518A-F8ABC91BD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0313" y="1096224"/>
            <a:ext cx="6015037" cy="1214327"/>
          </a:xfrm>
        </p:spPr>
      </p:pic>
      <p:pic>
        <p:nvPicPr>
          <p:cNvPr id="5" name="Content Placeholder 4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B3A3C8B3-09F7-64E4-1686-54839E185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69" y="3079843"/>
            <a:ext cx="6012885" cy="2254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65D32-A51E-44CE-9D04-60690BB41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F243D8-8E9E-4B55-8369-B6A7221E5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574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D0C5-7D01-097C-9804-1E202219C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603275" cy="587136"/>
          </a:xfrm>
        </p:spPr>
        <p:txBody>
          <a:bodyPr/>
          <a:lstStyle/>
          <a:p>
            <a:r>
              <a:rPr lang="en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q: </a:t>
            </a:r>
            <a:r>
              <a:rPr lang="en-CN" dirty="0"/>
              <a:t>Partial</a:t>
            </a:r>
            <a:r>
              <a:rPr lang="zh-CN" altLang="en-US" dirty="0"/>
              <a:t> </a:t>
            </a:r>
            <a:r>
              <a:rPr lang="en-US" altLang="zh-CN" dirty="0"/>
              <a:t>sum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Function?</a:t>
            </a:r>
            <a:endParaRPr lang="en-C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1CA57D-FA3D-2DBE-E815-68DB823F3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479" y="2614522"/>
            <a:ext cx="9604375" cy="51417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E0233A-1B3B-3DD5-3B2C-5B5EEF309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835" y="3605870"/>
            <a:ext cx="7772400" cy="745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1C2AD6-7AD9-4FD5-05CC-A9C08636DB67}"/>
              </a:ext>
            </a:extLst>
          </p:cNvPr>
          <p:cNvSpPr txBox="1"/>
          <p:nvPr/>
        </p:nvSpPr>
        <p:spPr>
          <a:xfrm>
            <a:off x="1706137" y="4527395"/>
            <a:ext cx="9138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Note: </a:t>
            </a:r>
          </a:p>
          <a:p>
            <a:r>
              <a:rPr lang="en-CN" dirty="0"/>
              <a:t>1. It is natural to assume f is continuous, as the Riemann integrable is mainly based on partitions.</a:t>
            </a:r>
          </a:p>
          <a:p>
            <a:r>
              <a:rPr lang="en-US" dirty="0"/>
              <a:t>(i.e.</a:t>
            </a:r>
            <a:r>
              <a:rPr lang="en-CN" dirty="0"/>
              <a:t>, we can change the integral function without changing Sn)</a:t>
            </a:r>
          </a:p>
          <a:p>
            <a:r>
              <a:rPr lang="en-CN" dirty="0"/>
              <a:t>2. But, Is continuous property enough? Ans: N</a:t>
            </a:r>
            <a:r>
              <a:rPr lang="en-US" dirty="0"/>
              <a:t>o</a:t>
            </a:r>
            <a:r>
              <a:rPr lang="en-CN" dirty="0"/>
              <a:t>t always!</a:t>
            </a:r>
          </a:p>
        </p:txBody>
      </p:sp>
    </p:spTree>
    <p:extLst>
      <p:ext uri="{BB962C8B-B14F-4D97-AF65-F5344CB8AC3E}">
        <p14:creationId xmlns:p14="http://schemas.microsoft.com/office/powerpoint/2010/main" val="313865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7A0F-008F-854C-8A1E-A98FF38B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Continuity of functions</a:t>
            </a:r>
          </a:p>
        </p:txBody>
      </p:sp>
      <p:pic>
        <p:nvPicPr>
          <p:cNvPr id="5" name="Content Placeholder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AAA7EDE6-0CE5-E76F-2C63-45C669231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028" y="2522114"/>
            <a:ext cx="9604375" cy="20526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66C574-F5FD-2BF9-FDA7-A7C1DBC9F0B8}"/>
              </a:ext>
            </a:extLst>
          </p:cNvPr>
          <p:cNvSpPr txBox="1"/>
          <p:nvPr/>
        </p:nvSpPr>
        <p:spPr>
          <a:xfrm>
            <a:off x="1624263" y="4873792"/>
            <a:ext cx="832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Note: For certain functions, continuity is enough, but what if its Fourier series diverges?</a:t>
            </a:r>
          </a:p>
        </p:txBody>
      </p:sp>
    </p:spTree>
    <p:extLst>
      <p:ext uri="{BB962C8B-B14F-4D97-AF65-F5344CB8AC3E}">
        <p14:creationId xmlns:p14="http://schemas.microsoft.com/office/powerpoint/2010/main" val="512065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17737-7B74-B123-FA08-F4C7DC5B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 continuous function with divergent fourier series</a:t>
            </a:r>
          </a:p>
        </p:txBody>
      </p:sp>
      <p:pic>
        <p:nvPicPr>
          <p:cNvPr id="5" name="Content Placeholder 4" descr="A math problem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B92A1344-AEAC-CABC-61AB-D211FCA13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7242" y="2005854"/>
            <a:ext cx="7156801" cy="3449638"/>
          </a:xfrm>
        </p:spPr>
      </p:pic>
    </p:spTree>
    <p:extLst>
      <p:ext uri="{BB962C8B-B14F-4D97-AF65-F5344CB8AC3E}">
        <p14:creationId xmlns:p14="http://schemas.microsoft.com/office/powerpoint/2010/main" val="395886120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1661</TotalTime>
  <Words>614</Words>
  <Application>Microsoft Macintosh PowerPoint</Application>
  <PresentationFormat>Widescreen</PresentationFormat>
  <Paragraphs>69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Gill Sans MT</vt:lpstr>
      <vt:lpstr>Times New Roman</vt:lpstr>
      <vt:lpstr>Gallery</vt:lpstr>
      <vt:lpstr>Fourier transform with its application</vt:lpstr>
      <vt:lpstr>TEXTBOOK: FOURIER ANALYSIS, STEIN </vt:lpstr>
      <vt:lpstr>“fourier transform”  vs “taylor expansion”</vt:lpstr>
      <vt:lpstr>Why we need fourier transform</vt:lpstr>
      <vt:lpstr>How this tool works</vt:lpstr>
      <vt:lpstr>Definition and background</vt:lpstr>
      <vt:lpstr>Natural q: Partial sum = Function?</vt:lpstr>
      <vt:lpstr>Continuity of functions</vt:lpstr>
      <vt:lpstr>A continuous function with divergent fourier series</vt:lpstr>
      <vt:lpstr>Some theorem</vt:lpstr>
      <vt:lpstr>     Easy approach: Special  consideration and def</vt:lpstr>
      <vt:lpstr>Logic: If DN(x) is good kernel and f is continue, then we are done.</vt:lpstr>
      <vt:lpstr>Different constrain on f(X)</vt:lpstr>
      <vt:lpstr>Different constrain on f(X)</vt:lpstr>
      <vt:lpstr>Extansion to the whole real line</vt:lpstr>
      <vt:lpstr>Example for how to analysis ”fouriersly”</vt:lpstr>
      <vt:lpstr>Key idea and indicator </vt:lpstr>
      <vt:lpstr>Function setting and peak construction </vt:lpstr>
      <vt:lpstr>Example </vt:lpstr>
      <vt:lpstr>Analysis process/estimation</vt:lpstr>
      <vt:lpstr>Extended to complex field</vt:lpstr>
      <vt:lpstr>Thanks for your listening!!!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Fourier transform with its application</dc:title>
  <dc:creator>Russell Hua</dc:creator>
  <cp:lastModifiedBy>Russell Hua</cp:lastModifiedBy>
  <cp:revision>7</cp:revision>
  <dcterms:created xsi:type="dcterms:W3CDTF">2023-08-24T22:17:33Z</dcterms:created>
  <dcterms:modified xsi:type="dcterms:W3CDTF">2023-09-01T18:27:58Z</dcterms:modified>
</cp:coreProperties>
</file>